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</p:sldIdLst>
  <p:sldSz cy="5143500" cx="9144000"/>
  <p:notesSz cx="6858000" cy="9144000"/>
  <p:embeddedFontLst>
    <p:embeddedFont>
      <p:font typeface="Lato"/>
      <p:regular r:id="rId101"/>
      <p:bold r:id="rId102"/>
      <p:italic r:id="rId103"/>
      <p:boldItalic r:id="rId10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4" Type="http://schemas.openxmlformats.org/officeDocument/2006/relationships/font" Target="fonts/Lato-boldItalic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Lato-italic.fntdata"/><Relationship Id="rId102" Type="http://schemas.openxmlformats.org/officeDocument/2006/relationships/font" Target="fonts/Lato-bold.fntdata"/><Relationship Id="rId101" Type="http://schemas.openxmlformats.org/officeDocument/2006/relationships/font" Target="fonts/Lato-regular.fntdata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df10aaba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df10aaba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df10aaba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df10aaba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df10aaba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df10aaba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df10aaba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df10aaba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df10aaba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df10aaba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df10aaba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df10aaba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df10aaba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df10aaba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df10aaba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df10aaba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df10aaba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df10aaba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df10aaba0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df10aaba0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da2b31bf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da2b31bf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df10aaba0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df10aaba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df10aaba0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df10aaba0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df10aaba0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df10aaba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ee32dc2d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ee32dc2d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e038990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e038990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e038990c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e038990c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e038990c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e038990c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e038990c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e038990c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e0c938f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e0c938f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e0c938fa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e0c938fa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da2b31bf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da2b31bf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e0c938fa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e0c938fa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e0c938fa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e0c938fa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e0c938fa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e0c938fa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e0c938fa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e0c938fa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e1de58dc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e1de58dc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ef39a933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ef39a933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ef39a933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ef39a933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ef39a933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ef39a933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ef39a933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ef39a933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e1de58dc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e1de58dc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ee32dc2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ee32dc2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ef39a933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ef39a933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e1de58dc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e1de58dc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ef39a933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ef39a933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ef39a93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ef39a93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ef39a933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ef39a933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ef39a933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5ef39a933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5e312dd77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5e312dd77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5e312dd77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5e312dd77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e312dd7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e312dd7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e37f847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e37f847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df10aab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df10aab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e3c8011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e3c8011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e3fd122a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5e3fd122a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e37f847d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5e37f847d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e37f847d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e37f847d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e312dd77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5e312dd77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e37f847d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e37f847d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e37f847d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e37f847d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5e3fd122a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5e3fd122a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5e3fd122a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5e3fd122a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e3fd122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e3fd122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df10aaba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df10aaba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5e37f847d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5e37f847d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5f4c7dcbb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5f4c7dcbb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5f4c7dcbb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5f4c7dcbb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5f4c7dcbb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5f4c7dcbb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e3fd122a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e3fd122a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5f4c7dcbb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5f4c7dcbb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5f9131373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5f9131373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5f9131373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5f9131373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5f9131373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5f9131373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f9131373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f9131373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df10aaba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df10aaba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5f9131373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5f9131373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5f9131373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5f9131373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5f9131373d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5f9131373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f9131373d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5f9131373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5f9131373d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5f9131373d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f9131373d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f9131373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5f9131373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5f9131373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5f9131373d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5f9131373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5f9131373d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5f9131373d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5f984d5f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5f984d5f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df10aaba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df10aaba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5f984d5fa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5f984d5fa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5f984d5fa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5f984d5fa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5f984d5fa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5f984d5fa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f984d5fa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f984d5fa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5f984d5fa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5f984d5fa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5fab19ae6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5fab19ae6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5fab19ae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5fab19ae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5fab19ae6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5fab19ae6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5fab19ae6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5fab19ae6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5fab19ae6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5fab19ae6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df10aaba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df10aaba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5fab19ae65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5fab19ae6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5fab19ae65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5fab19ae65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5fab19ae6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5fab19ae6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5fab19ae65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5fab19ae65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5fab19ae65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5fab19ae65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5fab19ae65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5fab19ae65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5200"/>
              <a:buNone/>
              <a:defRPr sz="5200">
                <a:solidFill>
                  <a:srgbClr val="85200C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None/>
              <a:defRPr sz="2800">
                <a:solidFill>
                  <a:srgbClr val="0B539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2800"/>
              <a:buNone/>
              <a:defRPr sz="2800">
                <a:solidFill>
                  <a:srgbClr val="85200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  <a:defRPr sz="1800">
                <a:solidFill>
                  <a:srgbClr val="07376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8761D"/>
              </a:buClr>
              <a:buSzPts val="1400"/>
              <a:buChar char="○"/>
              <a:defRPr>
                <a:solidFill>
                  <a:srgbClr val="38761D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8761D"/>
              </a:buClr>
              <a:buSzPts val="1400"/>
              <a:buChar char="■"/>
              <a:defRPr>
                <a:solidFill>
                  <a:srgbClr val="38761D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8761D"/>
              </a:buClr>
              <a:buSzPts val="1400"/>
              <a:buChar char="●"/>
              <a:defRPr>
                <a:solidFill>
                  <a:srgbClr val="38761D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8761D"/>
              </a:buClr>
              <a:buSzPts val="1400"/>
              <a:buChar char="○"/>
              <a:defRPr>
                <a:solidFill>
                  <a:srgbClr val="38761D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8761D"/>
              </a:buClr>
              <a:buSzPts val="1400"/>
              <a:buChar char="■"/>
              <a:defRPr>
                <a:solidFill>
                  <a:srgbClr val="38761D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8761D"/>
              </a:buClr>
              <a:buSzPts val="1400"/>
              <a:buChar char="●"/>
              <a:defRPr>
                <a:solidFill>
                  <a:srgbClr val="38761D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8761D"/>
              </a:buClr>
              <a:buSzPts val="1400"/>
              <a:buChar char="○"/>
              <a:defRPr>
                <a:solidFill>
                  <a:srgbClr val="38761D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www.iana.org/domains/root/servers" TargetMode="External"/><Relationship Id="rId4" Type="http://schemas.openxmlformats.org/officeDocument/2006/relationships/image" Target="../media/image5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1.png"/><Relationship Id="rId4" Type="http://schemas.openxmlformats.org/officeDocument/2006/relationships/image" Target="../media/image4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9.png"/><Relationship Id="rId4" Type="http://schemas.openxmlformats.org/officeDocument/2006/relationships/image" Target="../media/image5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7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3.png"/><Relationship Id="rId4" Type="http://schemas.openxmlformats.org/officeDocument/2006/relationships/image" Target="../media/image7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9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6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0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68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64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6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 LAYER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SMTP Responses</a:t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800" y="1102525"/>
            <a:ext cx="6419850" cy="37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SMTP Responses</a:t>
            </a:r>
            <a:endParaRPr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750" y="1496975"/>
            <a:ext cx="7565025" cy="2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Mail Transfer Phases</a:t>
            </a:r>
            <a:endParaRPr/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Connection Establishment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Message Transfer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Connection Termination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350" y="0"/>
            <a:ext cx="43233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Message Access Agent: POP and IMAP</a:t>
            </a:r>
            <a:endParaRPr/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POP3 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/>
              <a:t>Post Office Protocol</a:t>
            </a:r>
            <a:endParaRPr b="1"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9775" y="1254400"/>
            <a:ext cx="5309600" cy="347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IMAP4 : Internet Message Access Protocol</a:t>
            </a:r>
            <a:endParaRPr/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5599" y="1417800"/>
            <a:ext cx="4355526" cy="290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MIME: Multipurpose Internet Mail Extensions</a:t>
            </a:r>
            <a:endParaRPr/>
          </a:p>
        </p:txBody>
      </p:sp>
      <p:sp>
        <p:nvSpPr>
          <p:cNvPr id="156" name="Google Shape;15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Limitations of e-mail:</a:t>
            </a:r>
            <a:endParaRPr b="1"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It cannot be used for languages other than English.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It cannot send binary files or video or audio.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So MIME is a companion protocol for defining format of the email message.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It allows non-ASCII data to be sent through e-mail.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MIME Headers</a:t>
            </a:r>
            <a:endParaRPr/>
          </a:p>
        </p:txBody>
      </p:sp>
      <p:sp>
        <p:nvSpPr>
          <p:cNvPr id="162" name="Google Shape;16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75" y="1733550"/>
            <a:ext cx="7069375" cy="24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MIME Content Type</a:t>
            </a:r>
            <a:endParaRPr/>
          </a:p>
        </p:txBody>
      </p:sp>
      <p:sp>
        <p:nvSpPr>
          <p:cNvPr id="169" name="Google Shape;16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400" y="1202550"/>
            <a:ext cx="6353175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 Transfer Encoding</a:t>
            </a:r>
            <a:endParaRPr/>
          </a:p>
        </p:txBody>
      </p:sp>
      <p:sp>
        <p:nvSpPr>
          <p:cNvPr id="176" name="Google Shape;17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102" y="1887852"/>
            <a:ext cx="7446425" cy="1680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92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 Protocols covered till date: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748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SMTP : Simple Mail Transfer Protocol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POP : Post Office Protocol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IMAP : Internet Message Access Protocol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MIME : Multipurpose Internet Mail Extensions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HTTP : HyperText Transport Protocol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TELNET : TErminaL Network Protocol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SSH : Secure Shell Protocol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FTP: File Transfer Protocol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DNS: Domain Name System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SNMP: Simple Network Management Protocol</a:t>
            </a:r>
            <a:endParaRPr sz="2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of Base64 conversion</a:t>
            </a:r>
            <a:endParaRPr/>
          </a:p>
        </p:txBody>
      </p:sp>
      <p:sp>
        <p:nvSpPr>
          <p:cNvPr id="183" name="Google Shape;18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2339" y="1839402"/>
            <a:ext cx="4099325" cy="27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Base64 Converting Table</a:t>
            </a:r>
            <a:endParaRPr/>
          </a:p>
        </p:txBody>
      </p:sp>
      <p:sp>
        <p:nvSpPr>
          <p:cNvPr id="190" name="Google Shape;190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363" y="1147763"/>
            <a:ext cx="6391275" cy="28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Quoted Printable encoding example:</a:t>
            </a:r>
            <a:endParaRPr/>
          </a:p>
        </p:txBody>
      </p:sp>
      <p:sp>
        <p:nvSpPr>
          <p:cNvPr id="197" name="Google Shape;19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1533525"/>
            <a:ext cx="6553200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GATE 2019 </a:t>
            </a:r>
            <a:endParaRPr/>
          </a:p>
        </p:txBody>
      </p:sp>
      <p:sp>
        <p:nvSpPr>
          <p:cNvPr id="204" name="Google Shape;204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Which of the following protocol pairs can be used to send and retrieve e-mails (in that order)?</a:t>
            </a:r>
            <a:endParaRPr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A ) IMAP POP3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B ) SMTP, POP3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C ) SMTP, MIME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D ) IMAP, SMTP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WWW : World Wide Web</a:t>
            </a:r>
            <a:endParaRPr/>
          </a:p>
        </p:txBody>
      </p:sp>
      <p:sp>
        <p:nvSpPr>
          <p:cNvPr id="210" name="Google Shape;21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WWW is a well known web service provided by the Internet.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It is a r</a:t>
            </a:r>
            <a:r>
              <a:rPr lang="en-GB"/>
              <a:t>epository of information.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HTTP is a application layer protocol to retrieve information from the Web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3725" y="2443150"/>
            <a:ext cx="3509101" cy="263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WWW and HTTP</a:t>
            </a:r>
            <a:endParaRPr/>
          </a:p>
        </p:txBody>
      </p:sp>
      <p:sp>
        <p:nvSpPr>
          <p:cNvPr id="217" name="Google Shape;21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Web has a set of clients and servers.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They speak a common language : HTTP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How do you access Web?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What is URL?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Web page and Web site?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Domain?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Hypertext?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Hypermedia?</a:t>
            </a:r>
            <a:endParaRPr/>
          </a:p>
        </p:txBody>
      </p:sp>
      <p:pic>
        <p:nvPicPr>
          <p:cNvPr id="218" name="Google Shape;2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071" y="1713900"/>
            <a:ext cx="4021526" cy="302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WWW Architecture:</a:t>
            </a:r>
            <a:endParaRPr/>
          </a:p>
        </p:txBody>
      </p:sp>
      <p:sp>
        <p:nvSpPr>
          <p:cNvPr id="224" name="Google Shape;224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1741" y="1538275"/>
            <a:ext cx="5540509" cy="31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HyperText Transfer Protocol : HTTP</a:t>
            </a:r>
            <a:endParaRPr/>
          </a:p>
        </p:txBody>
      </p:sp>
      <p:sp>
        <p:nvSpPr>
          <p:cNvPr id="231" name="Google Shape;23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It is a text oriented protocol that has a general format.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It is a stateless application protocol.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Runs over TCP.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Three parts to understand : HyperText, Transfer, Protocol.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It defines how client server programs can be written to retrieve web pages from the web.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HTTP messages are read and interpreted by the HTTP client and Servers.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Request and Response message formats:</a:t>
            </a:r>
            <a:endParaRPr/>
          </a:p>
        </p:txBody>
      </p:sp>
      <p:sp>
        <p:nvSpPr>
          <p:cNvPr id="237" name="Google Shape;237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73" y="1417800"/>
            <a:ext cx="7374701" cy="33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Request Message</a:t>
            </a:r>
            <a:endParaRPr/>
          </a:p>
        </p:txBody>
      </p:sp>
      <p:sp>
        <p:nvSpPr>
          <p:cNvPr id="244" name="Google Shape;244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Request Line : Method, URL and Version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050" y="2084663"/>
            <a:ext cx="64770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Web Applications	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Email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WWW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BitTorrent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Skype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And so on..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Request Message</a:t>
            </a:r>
            <a:endParaRPr/>
          </a:p>
        </p:txBody>
      </p:sp>
      <p:sp>
        <p:nvSpPr>
          <p:cNvPr id="251" name="Google Shape;251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Request Header:</a:t>
            </a:r>
            <a:endParaRPr/>
          </a:p>
        </p:txBody>
      </p:sp>
      <p:pic>
        <p:nvPicPr>
          <p:cNvPr id="252" name="Google Shape;25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625" y="1835025"/>
            <a:ext cx="5238750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Response Message</a:t>
            </a:r>
            <a:endParaRPr/>
          </a:p>
        </p:txBody>
      </p:sp>
      <p:sp>
        <p:nvSpPr>
          <p:cNvPr id="258" name="Google Shape;258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Status Line: Version, Status code and Status Phrase.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Version is HTTP version : 1.1 or 2.0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Status code: 100 range, 200 range, 300 range, 400 range, 500 range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Response Message</a:t>
            </a:r>
            <a:endParaRPr/>
          </a:p>
        </p:txBody>
      </p:sp>
      <p:sp>
        <p:nvSpPr>
          <p:cNvPr id="264" name="Google Shape;264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Response Header: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475" y="2049175"/>
            <a:ext cx="5353050" cy="2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626" y="0"/>
            <a:ext cx="54167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REMOTE LOGGING</a:t>
            </a:r>
            <a:endParaRPr sz="6000"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GB" sz="4800"/>
              <a:t>TELNET</a:t>
            </a:r>
            <a:endParaRPr sz="4800"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GB" sz="4800"/>
              <a:t>SSH</a:t>
            </a:r>
            <a:endParaRPr sz="4800"/>
          </a:p>
        </p:txBody>
      </p:sp>
      <p:sp>
        <p:nvSpPr>
          <p:cNvPr id="278" name="Google Shape;278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TELNET : TErminaL NETwork</a:t>
            </a:r>
            <a:endParaRPr/>
          </a:p>
        </p:txBody>
      </p:sp>
      <p:sp>
        <p:nvSpPr>
          <p:cNvPr id="284" name="Google Shape;284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Allows Remote logging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Original protocol for remote login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But now replaced by SSH (not fully)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Problem : no encryption of data</a:t>
            </a:r>
            <a:endParaRPr/>
          </a:p>
        </p:txBody>
      </p:sp>
      <p:pic>
        <p:nvPicPr>
          <p:cNvPr id="285" name="Google Shape;28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350" y="1361788"/>
            <a:ext cx="3974525" cy="326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TELNET: Working</a:t>
            </a:r>
            <a:endParaRPr/>
          </a:p>
        </p:txBody>
      </p:sp>
      <p:sp>
        <p:nvSpPr>
          <p:cNvPr id="291" name="Google Shape;291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475" y="911800"/>
            <a:ext cx="6677025" cy="423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SSH: Secure Shell</a:t>
            </a:r>
            <a:endParaRPr/>
          </a:p>
        </p:txBody>
      </p:sp>
      <p:sp>
        <p:nvSpPr>
          <p:cNvPr id="298" name="Google Shape;298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It is a secure application layer protocol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It has three main components: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SSH Transport Layer Protocol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SSH Authentication Protocol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SSH Connection Protocol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Applications :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Remote logging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Port Forwarding</a:t>
            </a:r>
            <a:endParaRPr/>
          </a:p>
        </p:txBody>
      </p:sp>
      <p:pic>
        <p:nvPicPr>
          <p:cNvPr id="299" name="Google Shape;29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0763" y="2091600"/>
            <a:ext cx="4657725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FILE TRANSFER PROTOCOL </a:t>
            </a:r>
            <a:endParaRPr/>
          </a:p>
        </p:txBody>
      </p:sp>
      <p:sp>
        <p:nvSpPr>
          <p:cNvPr id="305" name="Google Shape;305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File Transfer means copying, retrieving or directory listing.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Major concern is </a:t>
            </a:r>
            <a:r>
              <a:rPr lang="en-GB"/>
              <a:t>Heterogeneity</a:t>
            </a:r>
            <a:r>
              <a:rPr lang="en-GB"/>
              <a:t> : file type, file system, data representation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It has three major components :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User Interface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 Control Process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 Data Transfer Process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FTP components:</a:t>
            </a:r>
            <a:endParaRPr/>
          </a:p>
        </p:txBody>
      </p:sp>
      <p:sp>
        <p:nvSpPr>
          <p:cNvPr id="311" name="Google Shape;311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750" y="1323975"/>
            <a:ext cx="6616025" cy="294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6000"/>
              <a:t>EMAIL</a:t>
            </a:r>
            <a:endParaRPr b="1" sz="6000"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875" y="1446988"/>
            <a:ext cx="2045700" cy="154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9350" y="1417797"/>
            <a:ext cx="1685125" cy="160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Control Connection</a:t>
            </a:r>
            <a:endParaRPr/>
          </a:p>
        </p:txBody>
      </p:sp>
      <p:sp>
        <p:nvSpPr>
          <p:cNvPr id="318" name="Google Shape;318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Sending Commands and Receiving Responses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Example for Commands : </a:t>
            </a:r>
            <a:r>
              <a:rPr b="1" lang="en-GB"/>
              <a:t>MKD </a:t>
            </a:r>
            <a:r>
              <a:rPr b="1" i="1" lang="en-GB"/>
              <a:t>directory_name</a:t>
            </a:r>
            <a:r>
              <a:rPr lang="en-GB"/>
              <a:t>  --&gt; Creates a directory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                               </a:t>
            </a:r>
            <a:r>
              <a:rPr b="1" lang="en-GB"/>
              <a:t>DELE </a:t>
            </a:r>
            <a:r>
              <a:rPr b="1" i="1" lang="en-GB"/>
              <a:t>filename</a:t>
            </a:r>
            <a:r>
              <a:rPr i="1" lang="en-GB"/>
              <a:t>      -- &gt; Deletes a file</a:t>
            </a:r>
            <a:endParaRPr i="1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-GB"/>
              <a:t>                               </a:t>
            </a:r>
            <a:r>
              <a:rPr b="1" lang="en-GB"/>
              <a:t>MODE </a:t>
            </a:r>
            <a:r>
              <a:rPr b="1" i="1" lang="en-GB"/>
              <a:t>S/B/C         </a:t>
            </a:r>
            <a:r>
              <a:rPr i="1" lang="en-GB"/>
              <a:t>-- &gt; Transmission mode</a:t>
            </a:r>
            <a:endParaRPr i="1"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Responses : 3 digit followed by description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Example :      </a:t>
            </a:r>
            <a:r>
              <a:rPr b="1" lang="en-GB"/>
              <a:t> 125        Data connection open</a:t>
            </a:r>
            <a:endParaRPr b="1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                   425        Cannot open data connection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Communication</a:t>
            </a:r>
            <a:endParaRPr/>
          </a:p>
        </p:txBody>
      </p:sp>
      <p:sp>
        <p:nvSpPr>
          <p:cNvPr id="324" name="Google Shape;324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Three attributes to be specified: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File Type : ASCII, EBCDIC, Image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Data Structure :  File, Record, Page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Transmission mode : Stream, Block, Compressed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011" y="0"/>
            <a:ext cx="594397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Name Service (Domain Name Server)</a:t>
            </a:r>
            <a:endParaRPr/>
          </a:p>
        </p:txBody>
      </p:sp>
      <p:sp>
        <p:nvSpPr>
          <p:cNvPr id="337" name="Google Shape;337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Goal is to convert user-friendly names (of hosts in network) into router-friendly addresses.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Name services can be  called middleware (between applications and underlying network)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DNS is a supporting program that is used by other programs such as e-mail.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When Internet was small, host name and address were stored in a text file named HOSTS.txt.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National Information Centre (NIC) maintained HOSTS.txt.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As the Internet started to grow, DNS came into play. 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DNS : Working</a:t>
            </a:r>
            <a:endParaRPr/>
          </a:p>
        </p:txBody>
      </p:sp>
      <p:sp>
        <p:nvSpPr>
          <p:cNvPr id="343" name="Google Shape;343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626" y="1479864"/>
            <a:ext cx="6064125" cy="302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Domain Name Space</a:t>
            </a:r>
            <a:endParaRPr/>
          </a:p>
        </p:txBody>
      </p:sp>
      <p:sp>
        <p:nvSpPr>
          <p:cNvPr id="350" name="Google Shape;350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NAME SPACE: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FLAT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Hierarchical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DNS implements a hierarchical namespace for Internet Objects.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DNS hierarchy can be visualized as a tree.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Nodes in the tree are Domain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Leaves in the tree are hosts being named.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4800" y="2720850"/>
            <a:ext cx="3333750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Domain Names and Labels</a:t>
            </a:r>
            <a:endParaRPr/>
          </a:p>
        </p:txBody>
      </p:sp>
      <p:sp>
        <p:nvSpPr>
          <p:cNvPr id="357" name="Google Shape;357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225" y="1054900"/>
            <a:ext cx="6477000" cy="38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Domain</a:t>
            </a:r>
            <a:endParaRPr/>
          </a:p>
        </p:txBody>
      </p:sp>
      <p:sp>
        <p:nvSpPr>
          <p:cNvPr id="364" name="Google Shape;364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175" y="1686675"/>
            <a:ext cx="6343650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Hierarchy of Name Servers</a:t>
            </a:r>
            <a:endParaRPr/>
          </a:p>
        </p:txBody>
      </p:sp>
      <p:sp>
        <p:nvSpPr>
          <p:cNvPr id="371" name="Google Shape;371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17802"/>
            <a:ext cx="9144000" cy="3582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Zone:</a:t>
            </a:r>
            <a:endParaRPr/>
          </a:p>
        </p:txBody>
      </p:sp>
      <p:sp>
        <p:nvSpPr>
          <p:cNvPr id="378" name="Google Shape;378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1719125"/>
            <a:ext cx="5334000" cy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Email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GB"/>
              <a:t>Email System :</a:t>
            </a:r>
            <a:endParaRPr b="1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/>
              <a:t>Architecture</a:t>
            </a:r>
            <a:endParaRPr b="1"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036" y="1017725"/>
            <a:ext cx="6551689" cy="38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Ref: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https://www.iana.org/domains/root/servers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For Root zone database : https://www.iana.org/domains/root/db</a:t>
            </a:r>
            <a:endParaRPr/>
          </a:p>
        </p:txBody>
      </p:sp>
      <p:pic>
        <p:nvPicPr>
          <p:cNvPr id="385" name="Google Shape;38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5400" y="300500"/>
            <a:ext cx="6353175" cy="39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62"/>
          <p:cNvSpPr txBox="1"/>
          <p:nvPr/>
        </p:nvSpPr>
        <p:spPr>
          <a:xfrm>
            <a:off x="245475" y="1461225"/>
            <a:ext cx="1040400" cy="11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IANA: Internet Assigned Numbers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Authority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7" name="Google Shape;387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Primary and Secondary Name Servers</a:t>
            </a:r>
            <a:endParaRPr/>
          </a:p>
        </p:txBody>
      </p:sp>
      <p:sp>
        <p:nvSpPr>
          <p:cNvPr id="393" name="Google Shape;393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Ref : https://www.iana.org/domains/root/db/cisco.html</a:t>
            </a:r>
            <a:endParaRPr/>
          </a:p>
        </p:txBody>
      </p:sp>
      <p:pic>
        <p:nvPicPr>
          <p:cNvPr id="394" name="Google Shape;39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50" y="1152475"/>
            <a:ext cx="628650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Generic Domains</a:t>
            </a:r>
            <a:endParaRPr/>
          </a:p>
        </p:txBody>
      </p:sp>
      <p:sp>
        <p:nvSpPr>
          <p:cNvPr id="400" name="Google Shape;400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1" name="Google Shape;40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250" y="1587650"/>
            <a:ext cx="7229475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Country Domains</a:t>
            </a:r>
            <a:endParaRPr/>
          </a:p>
        </p:txBody>
      </p:sp>
      <p:sp>
        <p:nvSpPr>
          <p:cNvPr id="407" name="Google Shape;407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8" name="Google Shape;40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200" y="1755000"/>
            <a:ext cx="4981575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Resolution:</a:t>
            </a:r>
            <a:endParaRPr/>
          </a:p>
        </p:txBody>
      </p:sp>
      <p:pic>
        <p:nvPicPr>
          <p:cNvPr id="414" name="Google Shape;41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7094" y="1017727"/>
            <a:ext cx="3352106" cy="3832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Recursive Resolution</a:t>
            </a:r>
            <a:endParaRPr/>
          </a:p>
        </p:txBody>
      </p:sp>
      <p:sp>
        <p:nvSpPr>
          <p:cNvPr id="421" name="Google Shape;421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075" y="1495000"/>
            <a:ext cx="718185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Iterative Resolution</a:t>
            </a:r>
            <a:endParaRPr/>
          </a:p>
        </p:txBody>
      </p:sp>
      <p:sp>
        <p:nvSpPr>
          <p:cNvPr id="428" name="Google Shape;428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9" name="Google Shape;42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350" y="1493050"/>
            <a:ext cx="7353300" cy="3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DNS Caching:</a:t>
            </a:r>
            <a:endParaRPr/>
          </a:p>
        </p:txBody>
      </p:sp>
      <p:sp>
        <p:nvSpPr>
          <p:cNvPr id="435" name="Google Shape;435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500" y="885513"/>
            <a:ext cx="8430925" cy="42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Domain Name Registration:</a:t>
            </a:r>
            <a:endParaRPr/>
          </a:p>
        </p:txBody>
      </p:sp>
      <p:sp>
        <p:nvSpPr>
          <p:cNvPr id="442" name="Google Shape;442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43" name="Google Shape;44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075" y="1071575"/>
            <a:ext cx="5621480" cy="3747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Registrars:</a:t>
            </a:r>
            <a:endParaRPr/>
          </a:p>
        </p:txBody>
      </p:sp>
      <p:sp>
        <p:nvSpPr>
          <p:cNvPr id="449" name="Google Shape;449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/>
              <a:t>List of official registrars: </a:t>
            </a:r>
            <a:r>
              <a:rPr b="1" lang="en-GB"/>
              <a:t>h</a:t>
            </a:r>
            <a:r>
              <a:rPr b="1" lang="en-GB"/>
              <a:t>ttps://www.icann.org/registrar-reports/accreditation-qualified-list.html</a:t>
            </a:r>
            <a:endParaRPr b="1"/>
          </a:p>
        </p:txBody>
      </p:sp>
      <p:pic>
        <p:nvPicPr>
          <p:cNvPr id="450" name="Google Shape;45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75" y="1417800"/>
            <a:ext cx="249555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5525" y="372723"/>
            <a:ext cx="6252426" cy="23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Three main components:</a:t>
            </a:r>
            <a:endParaRPr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User Agents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Message Transfer Agent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Message Access Agent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DNS Messages</a:t>
            </a:r>
            <a:endParaRPr/>
          </a:p>
        </p:txBody>
      </p:sp>
      <p:sp>
        <p:nvSpPr>
          <p:cNvPr id="457" name="Google Shape;457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225" y="1017713"/>
            <a:ext cx="6867525" cy="40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Detailed DNS Message:</a:t>
            </a:r>
            <a:endParaRPr/>
          </a:p>
        </p:txBody>
      </p:sp>
      <p:sp>
        <p:nvSpPr>
          <p:cNvPr id="464" name="Google Shape;464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65" name="Google Shape;46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175" y="1017724"/>
            <a:ext cx="6827250" cy="40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72" name="Google Shape;47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809" y="0"/>
            <a:ext cx="74223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Example:</a:t>
            </a:r>
            <a:endParaRPr/>
          </a:p>
        </p:txBody>
      </p:sp>
      <p:sp>
        <p:nvSpPr>
          <p:cNvPr id="478" name="Google Shape;478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79" name="Google Shape;47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" y="1666875"/>
            <a:ext cx="8001000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 Records</a:t>
            </a:r>
            <a:endParaRPr/>
          </a:p>
        </p:txBody>
      </p:sp>
      <p:sp>
        <p:nvSpPr>
          <p:cNvPr id="485" name="Google Shape;485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Resource record is a 5-tuple structure: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Ex: </a:t>
            </a:r>
            <a:endParaRPr/>
          </a:p>
        </p:txBody>
      </p:sp>
      <p:pic>
        <p:nvPicPr>
          <p:cNvPr id="486" name="Google Shape;48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375" y="1940525"/>
            <a:ext cx="6535300" cy="47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0800" y="3044200"/>
            <a:ext cx="7680175" cy="3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Record Types:</a:t>
            </a:r>
            <a:endParaRPr/>
          </a:p>
        </p:txBody>
      </p:sp>
      <p:sp>
        <p:nvSpPr>
          <p:cNvPr id="493" name="Google Shape;493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94" name="Google Shape;49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975" y="1571625"/>
            <a:ext cx="7194849" cy="236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Dynamic Host Configuration Protocol</a:t>
            </a:r>
            <a:endParaRPr/>
          </a:p>
        </p:txBody>
      </p:sp>
      <p:pic>
        <p:nvPicPr>
          <p:cNvPr id="500" name="Google Shape;50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1400" y="1152475"/>
            <a:ext cx="5543799" cy="403462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78"/>
          <p:cNvSpPr txBox="1"/>
          <p:nvPr/>
        </p:nvSpPr>
        <p:spPr>
          <a:xfrm>
            <a:off x="6196000" y="3430625"/>
            <a:ext cx="10956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DHCP SERVER</a:t>
            </a:r>
            <a:endParaRPr b="1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SNMP: Simple Network Management Protocol </a:t>
            </a:r>
            <a:endParaRPr/>
          </a:p>
        </p:txBody>
      </p:sp>
      <p:sp>
        <p:nvSpPr>
          <p:cNvPr id="507" name="Google Shape;507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t/>
            </a:r>
            <a:endParaRPr/>
          </a:p>
        </p:txBody>
      </p:sp>
      <p:pic>
        <p:nvPicPr>
          <p:cNvPr id="508" name="Google Shape;50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307" y="1017725"/>
            <a:ext cx="5283918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Importance of Network Management</a:t>
            </a:r>
            <a:endParaRPr/>
          </a:p>
        </p:txBody>
      </p:sp>
      <p:sp>
        <p:nvSpPr>
          <p:cNvPr id="514" name="Google Shape;514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15" name="Google Shape;51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575" y="1315550"/>
            <a:ext cx="5048250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3395" y="3166775"/>
            <a:ext cx="1735376" cy="160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8250" y="1152468"/>
            <a:ext cx="3165650" cy="176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Network Management:</a:t>
            </a:r>
            <a:endParaRPr/>
          </a:p>
        </p:txBody>
      </p:sp>
      <p:sp>
        <p:nvSpPr>
          <p:cNvPr id="523" name="Google Shape;523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>
                <a:solidFill>
                  <a:srgbClr val="CC0000"/>
                </a:solidFill>
              </a:rPr>
              <a:t>Monitoring, testing, configuring,</a:t>
            </a:r>
            <a:r>
              <a:rPr lang="en-GB"/>
              <a:t> and </a:t>
            </a:r>
            <a:r>
              <a:rPr lang="en-GB">
                <a:solidFill>
                  <a:srgbClr val="CC0000"/>
                </a:solidFill>
              </a:rPr>
              <a:t>troubleshooting network components</a:t>
            </a:r>
            <a:r>
              <a:rPr lang="en-GB">
                <a:solidFill>
                  <a:srgbClr val="85200C"/>
                </a:solidFill>
              </a:rPr>
              <a:t> </a:t>
            </a:r>
            <a:r>
              <a:rPr lang="en-GB"/>
              <a:t>to meet a set of requirements defined by an organization.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Goal is to achieve </a:t>
            </a:r>
            <a:r>
              <a:rPr lang="en-GB">
                <a:solidFill>
                  <a:srgbClr val="CC0000"/>
                </a:solidFill>
              </a:rPr>
              <a:t>Quality of Service</a:t>
            </a:r>
            <a:r>
              <a:rPr lang="en-GB"/>
              <a:t>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24" name="Google Shape;52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425" y="2768900"/>
            <a:ext cx="7143750" cy="18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Format of an e-mail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201" y="965451"/>
            <a:ext cx="5982825" cy="40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2"/>
          <p:cNvSpPr txBox="1"/>
          <p:nvPr>
            <p:ph type="title"/>
          </p:nvPr>
        </p:nvSpPr>
        <p:spPr>
          <a:xfrm>
            <a:off x="311700" y="222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Configuration Management</a:t>
            </a:r>
            <a:endParaRPr/>
          </a:p>
        </p:txBody>
      </p:sp>
      <p:sp>
        <p:nvSpPr>
          <p:cNvPr id="530" name="Google Shape;530;p82"/>
          <p:cNvSpPr txBox="1"/>
          <p:nvPr>
            <p:ph idx="1" type="body"/>
          </p:nvPr>
        </p:nvSpPr>
        <p:spPr>
          <a:xfrm>
            <a:off x="311700" y="930350"/>
            <a:ext cx="8520600" cy="3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Systems in a network may change their configuration.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Two subsystems: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Reconfiguration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Documentation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Reconfiguration: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Hardware reconfiguration: </a:t>
            </a:r>
            <a:r>
              <a:rPr lang="en-GB">
                <a:solidFill>
                  <a:srgbClr val="0B5394"/>
                </a:solidFill>
              </a:rPr>
              <a:t>desktop replacement, subnetwork addition/removal.</a:t>
            </a:r>
            <a:endParaRPr>
              <a:solidFill>
                <a:srgbClr val="0B5394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Char char="■"/>
            </a:pPr>
            <a:r>
              <a:rPr lang="en-GB">
                <a:solidFill>
                  <a:srgbClr val="0B5394"/>
                </a:solidFill>
              </a:rPr>
              <a:t>Hard to Automate</a:t>
            </a:r>
            <a:endParaRPr>
              <a:solidFill>
                <a:srgbClr val="0B5394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Software reconfiguration: </a:t>
            </a:r>
            <a:r>
              <a:rPr lang="en-GB">
                <a:solidFill>
                  <a:srgbClr val="0B5394"/>
                </a:solidFill>
              </a:rPr>
              <a:t>OS updation</a:t>
            </a:r>
            <a:endParaRPr>
              <a:solidFill>
                <a:srgbClr val="0B5394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Char char="■"/>
            </a:pPr>
            <a:r>
              <a:rPr lang="en-GB">
                <a:solidFill>
                  <a:srgbClr val="0B5394"/>
                </a:solidFill>
              </a:rPr>
              <a:t>Easily automated</a:t>
            </a:r>
            <a:endParaRPr>
              <a:solidFill>
                <a:srgbClr val="0B5394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User account rec</a:t>
            </a:r>
            <a:r>
              <a:rPr lang="en-GB"/>
              <a:t>on</a:t>
            </a:r>
            <a:r>
              <a:rPr lang="en-GB"/>
              <a:t>figuration: </a:t>
            </a:r>
            <a:r>
              <a:rPr lang="en-GB">
                <a:solidFill>
                  <a:srgbClr val="0B5394"/>
                </a:solidFill>
              </a:rPr>
              <a:t>Manage user privileges</a:t>
            </a:r>
            <a:endParaRPr>
              <a:solidFill>
                <a:srgbClr val="0B5394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Char char="■"/>
            </a:pPr>
            <a:r>
              <a:rPr lang="en-GB">
                <a:solidFill>
                  <a:srgbClr val="0B5394"/>
                </a:solidFill>
              </a:rPr>
              <a:t>Automated to some extent</a:t>
            </a:r>
            <a:endParaRPr>
              <a:solidFill>
                <a:srgbClr val="0B5394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Configuration Management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Documentation: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Hardware Documentation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Char char="■"/>
            </a:pPr>
            <a:r>
              <a:rPr lang="en-GB">
                <a:solidFill>
                  <a:srgbClr val="0B5394"/>
                </a:solidFill>
              </a:rPr>
              <a:t>Maps</a:t>
            </a:r>
            <a:endParaRPr>
              <a:solidFill>
                <a:srgbClr val="0B5394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Char char="■"/>
            </a:pPr>
            <a:r>
              <a:rPr lang="en-GB">
                <a:solidFill>
                  <a:srgbClr val="0B5394"/>
                </a:solidFill>
              </a:rPr>
              <a:t>Specifications</a:t>
            </a:r>
            <a:endParaRPr>
              <a:solidFill>
                <a:srgbClr val="0B5394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Software Documentation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User Account Documentation</a:t>
            </a:r>
            <a:endParaRPr/>
          </a:p>
          <a:p>
            <a:pPr indent="0" lvl="0" marL="13716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Next ?</a:t>
            </a:r>
            <a:endParaRPr/>
          </a:p>
        </p:txBody>
      </p:sp>
      <p:sp>
        <p:nvSpPr>
          <p:cNvPr id="542" name="Google Shape;542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43" name="Google Shape;54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775" y="1152475"/>
            <a:ext cx="7143750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84"/>
          <p:cNvSpPr/>
          <p:nvPr/>
        </p:nvSpPr>
        <p:spPr>
          <a:xfrm>
            <a:off x="2948000" y="2908850"/>
            <a:ext cx="534900" cy="965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Fault Management</a:t>
            </a:r>
            <a:endParaRPr/>
          </a:p>
        </p:txBody>
      </p:sp>
      <p:sp>
        <p:nvSpPr>
          <p:cNvPr id="550" name="Google Shape;550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Proper operation of network depends on proper operation of individual devices in the network.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Two  subsystems: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Reactive Fault Management : Detecting, Isolating, Correcting, Recording of faults.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Proactive Fault Management : Prevent faults from </a:t>
            </a:r>
            <a:r>
              <a:rPr lang="en-GB"/>
              <a:t>occurring</a:t>
            </a:r>
            <a:r>
              <a:rPr lang="en-GB"/>
              <a:t>.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Performance Management</a:t>
            </a:r>
            <a:endParaRPr/>
          </a:p>
        </p:txBody>
      </p:sp>
      <p:sp>
        <p:nvSpPr>
          <p:cNvPr id="556" name="Google Shape;556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57" name="Google Shape;55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375" y="1517725"/>
            <a:ext cx="7143750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86"/>
          <p:cNvSpPr/>
          <p:nvPr/>
        </p:nvSpPr>
        <p:spPr>
          <a:xfrm>
            <a:off x="3887175" y="3287150"/>
            <a:ext cx="684900" cy="1004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Performance Management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Monitor efficiency of the network.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Performance Measures: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Capacity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Traffic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Throughput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Response Time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Security Management</a:t>
            </a:r>
            <a:endParaRPr/>
          </a:p>
        </p:txBody>
      </p:sp>
      <p:sp>
        <p:nvSpPr>
          <p:cNvPr id="570" name="Google Shape;570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71" name="Google Shape;57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375" y="1517725"/>
            <a:ext cx="7143750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88"/>
          <p:cNvSpPr/>
          <p:nvPr/>
        </p:nvSpPr>
        <p:spPr>
          <a:xfrm>
            <a:off x="5374225" y="3248000"/>
            <a:ext cx="508800" cy="873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Security Management</a:t>
            </a:r>
            <a:endParaRPr/>
          </a:p>
        </p:txBody>
      </p:sp>
      <p:sp>
        <p:nvSpPr>
          <p:cNvPr id="578" name="Google Shape;578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79" name="Google Shape;57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475" y="1262525"/>
            <a:ext cx="5464393" cy="30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6138" y="1966913"/>
            <a:ext cx="3019425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89"/>
          <p:cNvSpPr txBox="1"/>
          <p:nvPr/>
        </p:nvSpPr>
        <p:spPr>
          <a:xfrm>
            <a:off x="6482975" y="3561075"/>
            <a:ext cx="19176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AUTHENTICATION</a:t>
            </a:r>
            <a:endParaRPr b="1"/>
          </a:p>
        </p:txBody>
      </p:sp>
      <p:sp>
        <p:nvSpPr>
          <p:cNvPr id="582" name="Google Shape;582;p89"/>
          <p:cNvSpPr txBox="1"/>
          <p:nvPr/>
        </p:nvSpPr>
        <p:spPr>
          <a:xfrm>
            <a:off x="2126225" y="4334750"/>
            <a:ext cx="27261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ENCRYPTION</a:t>
            </a:r>
            <a:endParaRPr b="1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Accounting Management</a:t>
            </a:r>
            <a:endParaRPr/>
          </a:p>
        </p:txBody>
      </p:sp>
      <p:sp>
        <p:nvSpPr>
          <p:cNvPr id="588" name="Google Shape;588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89" name="Google Shape;58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375" y="1517725"/>
            <a:ext cx="7143750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90"/>
          <p:cNvSpPr/>
          <p:nvPr/>
        </p:nvSpPr>
        <p:spPr>
          <a:xfrm>
            <a:off x="6783000" y="3313225"/>
            <a:ext cx="521700" cy="743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Simple Network Management Protocol:</a:t>
            </a:r>
            <a:endParaRPr/>
          </a:p>
        </p:txBody>
      </p:sp>
      <p:sp>
        <p:nvSpPr>
          <p:cNvPr id="596" name="Google Shape;596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Framework for managing devices in TCP/IP network.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Provides operation for monitoring and maintaining the Internet.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Uses the concept of SNMP manager and agents.</a:t>
            </a:r>
            <a:endParaRPr/>
          </a:p>
        </p:txBody>
      </p:sp>
      <p:pic>
        <p:nvPicPr>
          <p:cNvPr id="597" name="Google Shape;59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375" y="2679988"/>
            <a:ext cx="6753225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Protocols used in e-mail</a:t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625" y="1784950"/>
            <a:ext cx="7836675" cy="251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SNMP:</a:t>
            </a:r>
            <a:endParaRPr/>
          </a:p>
        </p:txBody>
      </p:sp>
      <p:sp>
        <p:nvSpPr>
          <p:cNvPr id="603" name="Google Shape;603;p92"/>
          <p:cNvSpPr txBox="1"/>
          <p:nvPr>
            <p:ph idx="1" type="body"/>
          </p:nvPr>
        </p:nvSpPr>
        <p:spPr>
          <a:xfrm>
            <a:off x="311700" y="1152475"/>
            <a:ext cx="8520600" cy="3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Manager runs SNMP client program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Agents run SNMP server program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Keeps information in a database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Manager has access to the values in database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Agents can also help in network management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By sending warnings to the Manager about unusual conditions.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Three main protocols used in network management :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04" name="Google Shape;60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3325" y="3522088"/>
            <a:ext cx="3752850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92"/>
          <p:cNvSpPr txBox="1"/>
          <p:nvPr/>
        </p:nvSpPr>
        <p:spPr>
          <a:xfrm>
            <a:off x="888425" y="3997900"/>
            <a:ext cx="13911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Structure of Management Information</a:t>
            </a:r>
            <a:endParaRPr/>
          </a:p>
        </p:txBody>
      </p:sp>
      <p:sp>
        <p:nvSpPr>
          <p:cNvPr id="606" name="Google Shape;606;p92"/>
          <p:cNvSpPr txBox="1"/>
          <p:nvPr/>
        </p:nvSpPr>
        <p:spPr>
          <a:xfrm>
            <a:off x="6710350" y="3997900"/>
            <a:ext cx="13911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Management Information Base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GB"/>
              <a:t>Role of SNMP:</a:t>
            </a:r>
            <a:endParaRPr/>
          </a:p>
        </p:txBody>
      </p:sp>
      <p:sp>
        <p:nvSpPr>
          <p:cNvPr id="612" name="Google Shape;612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Protocol to exchange </a:t>
            </a:r>
            <a:r>
              <a:rPr lang="en-GB"/>
              <a:t>info</a:t>
            </a:r>
            <a:r>
              <a:rPr lang="en-GB"/>
              <a:t>rmation between between manager and agents.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Interpret results and create statistics.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Reads and changes values of objects in SNMP Packets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Role of SMI</a:t>
            </a:r>
            <a:endParaRPr/>
          </a:p>
        </p:txBody>
      </p:sp>
      <p:sp>
        <p:nvSpPr>
          <p:cNvPr id="618" name="Google Shape;618;p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SNMP makes use of objects, which is nothing but variables.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SNMP need rules for naming objects.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SMI defines general rules: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Naming objects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Defining object types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Way to encode objects and values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MIB</a:t>
            </a:r>
            <a:endParaRPr/>
          </a:p>
        </p:txBody>
      </p:sp>
      <p:sp>
        <p:nvSpPr>
          <p:cNvPr id="624" name="Google Shape;624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Creates a collection of named objects (as per the rules defined by SMI)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Defines number of objects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Associates type to each named object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Comparing with computer programming</a:t>
            </a:r>
            <a:endParaRPr/>
          </a:p>
        </p:txBody>
      </p:sp>
      <p:sp>
        <p:nvSpPr>
          <p:cNvPr id="630" name="Google Shape;630;p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31" name="Google Shape;631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175" y="1466850"/>
            <a:ext cx="405765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Revisit:</a:t>
            </a:r>
            <a:endParaRPr/>
          </a:p>
        </p:txBody>
      </p:sp>
      <p:sp>
        <p:nvSpPr>
          <p:cNvPr id="637" name="Google Shape;637;p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38" name="Google Shape;63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76200"/>
            <a:ext cx="5231425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SMI : Structure of Management Information </a:t>
            </a:r>
            <a:endParaRPr/>
          </a:p>
        </p:txBody>
      </p:sp>
      <p:sp>
        <p:nvSpPr>
          <p:cNvPr id="644" name="Google Shape;644;p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Is a guideline for SNMP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Main functions: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To </a:t>
            </a:r>
            <a:r>
              <a:rPr b="1" lang="en-GB"/>
              <a:t>name</a:t>
            </a:r>
            <a:r>
              <a:rPr lang="en-GB"/>
              <a:t> objects- Object ID, Tree Structure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To define the </a:t>
            </a:r>
            <a:r>
              <a:rPr b="1" lang="en-GB"/>
              <a:t>type</a:t>
            </a:r>
            <a:r>
              <a:rPr lang="en-GB"/>
              <a:t> of data that can be stored in an object.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/>
              <a:t>To show how to </a:t>
            </a:r>
            <a:r>
              <a:rPr b="1" lang="en-GB"/>
              <a:t>encode</a:t>
            </a:r>
            <a:r>
              <a:rPr lang="en-GB"/>
              <a:t> data for transmission over the network.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SMI : Object Name</a:t>
            </a:r>
            <a:endParaRPr/>
          </a:p>
        </p:txBody>
      </p:sp>
      <p:sp>
        <p:nvSpPr>
          <p:cNvPr id="650" name="Google Shape;650;p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Real World Example:</a:t>
            </a:r>
            <a:endParaRPr/>
          </a:p>
        </p:txBody>
      </p:sp>
      <p:pic>
        <p:nvPicPr>
          <p:cNvPr id="651" name="Google Shape;651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125" y="1551700"/>
            <a:ext cx="5622774" cy="35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SMI:</a:t>
            </a:r>
            <a:endParaRPr/>
          </a:p>
        </p:txBody>
      </p:sp>
      <p:sp>
        <p:nvSpPr>
          <p:cNvPr id="657" name="Google Shape;657;p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58" name="Google Shape;658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963" y="445025"/>
            <a:ext cx="7286625" cy="45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SMI:Type</a:t>
            </a:r>
            <a:endParaRPr/>
          </a:p>
        </p:txBody>
      </p:sp>
      <p:sp>
        <p:nvSpPr>
          <p:cNvPr id="664" name="Google Shape;664;p1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Some of the types:</a:t>
            </a:r>
            <a:endParaRPr/>
          </a:p>
        </p:txBody>
      </p:sp>
      <p:pic>
        <p:nvPicPr>
          <p:cNvPr id="665" name="Google Shape;665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75" y="1758988"/>
            <a:ext cx="7562850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SMTP: Simple Mail Transfer Protocol 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/>
              <a:t>Commands:</a:t>
            </a:r>
            <a:endParaRPr b="1"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075" y="914188"/>
            <a:ext cx="6400800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SMI: Encoding</a:t>
            </a:r>
            <a:endParaRPr/>
          </a:p>
        </p:txBody>
      </p:sp>
      <p:sp>
        <p:nvSpPr>
          <p:cNvPr id="671" name="Google Shape;671;p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SMI uses Basic Encoding Rules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Data to be transmitted is encoded with tag, length and value.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Example: Encoding Integer 14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72" name="Google Shape;672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713" y="2677738"/>
            <a:ext cx="5667375" cy="9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MIB: Management Information Base</a:t>
            </a:r>
            <a:endParaRPr/>
          </a:p>
        </p:txBody>
      </p:sp>
      <p:sp>
        <p:nvSpPr>
          <p:cNvPr id="678" name="Google Shape;678;p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Contains Managed Objects ( </a:t>
            </a:r>
            <a:r>
              <a:rPr b="1" lang="en-GB">
                <a:solidFill>
                  <a:srgbClr val="FF0000"/>
                </a:solidFill>
              </a:rPr>
              <a:t>Not related to OOP!</a:t>
            </a:r>
            <a:r>
              <a:rPr lang="en-GB"/>
              <a:t>)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Objects are variables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They represent resources of a system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Many standardized MIBs are available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GB"/>
              <a:t>MIB is a tree of objects (</a:t>
            </a:r>
            <a:r>
              <a:rPr b="1" lang="en-GB">
                <a:solidFill>
                  <a:srgbClr val="FF0000"/>
                </a:solidFill>
              </a:rPr>
              <a:t>we already know this from SMI!</a:t>
            </a:r>
            <a:r>
              <a:rPr lang="en-GB"/>
              <a:t>)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5" name="Google Shape;685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300" y="1743863"/>
            <a:ext cx="6875400" cy="22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pic>
        <p:nvPicPr>
          <p:cNvPr id="692" name="Google Shape;692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063" y="445025"/>
            <a:ext cx="7286625" cy="45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MIB-2  Object</a:t>
            </a:r>
            <a:endParaRPr/>
          </a:p>
        </p:txBody>
      </p:sp>
      <p:sp>
        <p:nvSpPr>
          <p:cNvPr id="698" name="Google Shape;698;p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99" name="Google Shape;69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54852"/>
            <a:ext cx="8823824" cy="239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SNMP Requests:</a:t>
            </a:r>
            <a:endParaRPr/>
          </a:p>
        </p:txBody>
      </p:sp>
      <p:sp>
        <p:nvSpPr>
          <p:cNvPr id="705" name="Google Shape;705;p1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06" name="Google Shape;706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4238" y="481013"/>
            <a:ext cx="5343525" cy="41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